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image" Target="NULL" TargetMode="External"/><Relationship Id="rId4" Type="http://schemas.openxmlformats.org/officeDocument/2006/relationships/image" Target="../media/image1.png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8.xml"/><Relationship Id="rId8" Type="http://schemas.openxmlformats.org/officeDocument/2006/relationships/tags" Target="../tags/tag17.xml"/><Relationship Id="rId7" Type="http://schemas.openxmlformats.org/officeDocument/2006/relationships/image" Target="../media/image3.png"/><Relationship Id="rId6" Type="http://schemas.openxmlformats.org/officeDocument/2006/relationships/tags" Target="../tags/tag16.xml"/><Relationship Id="rId5" Type="http://schemas.openxmlformats.org/officeDocument/2006/relationships/image" Target="NULL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1" Type="http://schemas.openxmlformats.org/officeDocument/2006/relationships/tags" Target="../tags/tag20.xml"/><Relationship Id="rId10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image" Target="NULL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0" Type="http://schemas.openxmlformats.org/officeDocument/2006/relationships/tags" Target="../tags/tag27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1.xml"/><Relationship Id="rId8" Type="http://schemas.openxmlformats.org/officeDocument/2006/relationships/tags" Target="../tags/tag40.xml"/><Relationship Id="rId7" Type="http://schemas.openxmlformats.org/officeDocument/2006/relationships/tags" Target="../tags/tag39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57.xml"/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63.xml"/><Relationship Id="rId8" Type="http://schemas.openxmlformats.org/officeDocument/2006/relationships/tags" Target="../tags/tag62.xml"/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image" Target="NULL" TargetMode="External"/><Relationship Id="rId4" Type="http://schemas.openxmlformats.org/officeDocument/2006/relationships/image" Target="../media/image5.png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0" Type="http://schemas.openxmlformats.org/officeDocument/2006/relationships/tags" Target="../tags/tag64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  <a:alpha val="34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@png2x_01_封面" descr="C:/Users/kingsoft/AppData/Local/Temp/fig2wpp/@png2x_01_封面.png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 r:link="rId5"/>
          <a:stretch>
            <a:fillRect/>
          </a:stretch>
        </p:blipFill>
        <p:spPr>
          <a:xfrm>
            <a:off x="3812540" y="401955"/>
            <a:ext cx="8375650" cy="64554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838200" y="2455545"/>
            <a:ext cx="5974080" cy="2397760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defRPr sz="44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>
              <a:latin typeface="+mj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7"/>
            </p:custDataLst>
          </p:nvPr>
        </p:nvSpPr>
        <p:spPr>
          <a:xfrm>
            <a:off x="838200" y="1426235"/>
            <a:ext cx="5974080" cy="972000"/>
          </a:xfrm>
        </p:spPr>
        <p:txBody>
          <a:bodyPr wrap="square"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000">
                <a:latin typeface="+mj-lt"/>
              </a:defRPr>
            </a:lvl1pPr>
            <a:lvl2pPr marL="457200" indent="0" algn="ctr">
              <a:buNone/>
              <a:defRPr sz="2000">
                <a:latin typeface="+mj-lt"/>
              </a:defRPr>
            </a:lvl2pPr>
            <a:lvl3pPr marL="914400" indent="0" algn="ctr">
              <a:buNone/>
              <a:defRPr sz="1800">
                <a:latin typeface="+mj-lt"/>
              </a:defRPr>
            </a:lvl3pPr>
            <a:lvl4pPr marL="1371600" indent="0" algn="ctr">
              <a:buNone/>
              <a:defRPr sz="1600">
                <a:latin typeface="+mj-lt"/>
              </a:defRPr>
            </a:lvl4pPr>
            <a:lvl5pPr marL="1828800" indent="0" algn="ctr">
              <a:buNone/>
              <a:defRPr sz="1600">
                <a:latin typeface="+mj-lt"/>
              </a:defRPr>
            </a:lvl5pPr>
            <a:lvl6pPr marL="2286000" indent="0" algn="ctr">
              <a:buNone/>
              <a:defRPr sz="1600">
                <a:latin typeface="+mj-lt"/>
              </a:defRPr>
            </a:lvl6pPr>
            <a:lvl7pPr marL="2743200" indent="0" algn="ctr">
              <a:buNone/>
              <a:defRPr sz="1600">
                <a:latin typeface="+mj-lt"/>
              </a:defRPr>
            </a:lvl7pPr>
            <a:lvl8pPr marL="3200400" indent="0" algn="ctr">
              <a:buNone/>
              <a:defRPr sz="1600">
                <a:latin typeface="+mj-lt"/>
              </a:defRPr>
            </a:lvl8pPr>
            <a:lvl9pPr marL="3657600" indent="0" algn="ctr">
              <a:buNone/>
              <a:defRPr sz="1600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subtitle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1"/>
            </p:custDataLst>
          </p:nvPr>
        </p:nvSpPr>
        <p:spPr>
          <a:xfrm>
            <a:off x="838200" y="4968875"/>
            <a:ext cx="5974080" cy="1186815"/>
          </a:xfrm>
        </p:spPr>
        <p:txBody>
          <a:bodyPr wrap="square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  <a:alpha val="34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@png2x_bottom_目录" descr="C:/Users/kingsoft/AppData/Local/Temp/fig2wpp/@png2x_bottom_目录.png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 r:link="rId5"/>
          <a:stretch>
            <a:fillRect/>
          </a:stretch>
        </p:blipFill>
        <p:spPr>
          <a:xfrm>
            <a:off x="0" y="5715000"/>
            <a:ext cx="3154680" cy="1143000"/>
          </a:xfrm>
          <a:prstGeom prst="rect">
            <a:avLst/>
          </a:prstGeom>
        </p:spPr>
      </p:pic>
      <p:pic>
        <p:nvPicPr>
          <p:cNvPr id="13" name="@png2x_top_目录" descr="C:/Users/kingsoft/AppData/Local/Temp/fig2wpp/@png2x_top_目录.png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 r:link="rId5"/>
          <a:stretch>
            <a:fillRect/>
          </a:stretch>
        </p:blipFill>
        <p:spPr>
          <a:xfrm>
            <a:off x="7827010" y="0"/>
            <a:ext cx="3712210" cy="172783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1490472" y="863917"/>
            <a:ext cx="9281160" cy="777608"/>
          </a:xfrm>
        </p:spPr>
        <p:txBody>
          <a:bodyPr wrap="square" anchor="ctr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  <a:alpha val="34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@png2x_02_章节" descr="C:/Users/kingsoft/AppData/Local/Temp/fig2wpp/@png2x_02_章节.png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 r:link="rId5"/>
          <a:stretch>
            <a:fillRect/>
          </a:stretch>
        </p:blipFill>
        <p:spPr>
          <a:xfrm>
            <a:off x="0" y="0"/>
            <a:ext cx="836676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758565" y="3337560"/>
            <a:ext cx="7410450" cy="2409825"/>
          </a:xfrm>
        </p:spPr>
        <p:txBody>
          <a:bodyPr wrap="square" anchor="t" anchorCtr="0">
            <a:normAutofit/>
          </a:bodyPr>
          <a:lstStyle>
            <a:lvl1pPr algn="r">
              <a:defRPr sz="36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3759200" y="1056640"/>
            <a:ext cx="7409815" cy="2280920"/>
          </a:xfrm>
        </p:spPr>
        <p:txBody>
          <a:bodyPr wrap="none" anchor="b" anchorCtr="0">
            <a:normAutofit/>
          </a:bodyPr>
          <a:lstStyle>
            <a:lvl1pPr marL="0" indent="0" algn="r">
              <a:buNone/>
              <a:defRPr sz="5800" b="1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vert="horz" wrap="square" lIns="0" tIns="0" rIns="0" bIns="0" rtlCol="0" anchor="ctr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8506" y="266702"/>
            <a:ext cx="10795086" cy="863607"/>
          </a:xfrm>
        </p:spPr>
        <p:txBody>
          <a:bodyPr vert="horz" wrap="square" lIns="0" tIns="0" rIns="0" bIns="0" rtlCol="0" anchor="ctr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8506" y="266702"/>
            <a:ext cx="10795086" cy="863607"/>
          </a:xfrm>
        </p:spPr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10799088" cy="405553"/>
          </a:xfrm>
        </p:spPr>
        <p:txBody>
          <a:bodyPr vert="horz" wrap="square" lIns="0" tIns="0" rIns="0" bIns="0" rtlCol="0" anchor="t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buClrTx/>
              <a:buSzTx/>
              <a:buFont typeface="Arial" panose="020B0604020202020204" pitchFamily="34" charset="0"/>
              <a:buNone/>
              <a:defRPr kumimoji="0" lang="en-US" sz="1800" b="0" i="0" u="none" strike="noStrike" kern="1200" cap="none" spc="0" normalizeH="0" baseline="0" noProof="1" dirty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>
                <a:latin typeface="+mj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  <a:alpha val="34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@png2x_01_结束" descr="C:/Users/kingsoft/AppData/Local/Temp/fig2wpp/@png2x_01_结束.png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 r:link="rId5"/>
          <a:stretch>
            <a:fillRect/>
          </a:stretch>
        </p:blipFill>
        <p:spPr>
          <a:xfrm>
            <a:off x="0" y="0"/>
            <a:ext cx="8375650" cy="64554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6095400" y="731520"/>
            <a:ext cx="5257800" cy="2724480"/>
          </a:xfrm>
        </p:spPr>
        <p:txBody>
          <a:bodyPr wrap="square" lIns="0" rIns="0" anchor="b">
            <a:normAutofit/>
          </a:bodyPr>
          <a:lstStyle>
            <a:lvl1pPr algn="r">
              <a:lnSpc>
                <a:spcPct val="100000"/>
              </a:lnSpc>
              <a:defRPr sz="60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0"/>
            </p:custDataLst>
          </p:nvPr>
        </p:nvSpPr>
        <p:spPr>
          <a:xfrm>
            <a:off x="6096000" y="3943800"/>
            <a:ext cx="5257800" cy="2412550"/>
          </a:xfrm>
        </p:spPr>
        <p:txBody>
          <a:bodyPr wrap="square" rIns="0" anchor="t">
            <a:normAutofit/>
          </a:bodyPr>
          <a:lstStyle>
            <a:lvl1pPr marL="0" indent="0" algn="r">
              <a:lnSpc>
                <a:spcPct val="100000"/>
              </a:lnSpc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4" Type="http://schemas.openxmlformats.org/officeDocument/2006/relationships/theme" Target="../theme/theme2.xml"/><Relationship Id="rId23" Type="http://schemas.openxmlformats.org/officeDocument/2006/relationships/tags" Target="../tags/tag73.xml"/><Relationship Id="rId22" Type="http://schemas.openxmlformats.org/officeDocument/2006/relationships/tags" Target="../tags/tag72.xml"/><Relationship Id="rId21" Type="http://schemas.openxmlformats.org/officeDocument/2006/relationships/tags" Target="../tags/tag71.xml"/><Relationship Id="rId20" Type="http://schemas.openxmlformats.org/officeDocument/2006/relationships/tags" Target="../tags/tag70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69.xml"/><Relationship Id="rId18" Type="http://schemas.openxmlformats.org/officeDocument/2006/relationships/tags" Target="../tags/tag68.xml"/><Relationship Id="rId17" Type="http://schemas.openxmlformats.org/officeDocument/2006/relationships/image" Target="../media/image7.png"/><Relationship Id="rId16" Type="http://schemas.openxmlformats.org/officeDocument/2006/relationships/tags" Target="../tags/tag67.xml"/><Relationship Id="rId15" Type="http://schemas.openxmlformats.org/officeDocument/2006/relationships/image" Target="NULL" TargetMode="External"/><Relationship Id="rId14" Type="http://schemas.openxmlformats.org/officeDocument/2006/relationships/image" Target="../media/image6.png"/><Relationship Id="rId13" Type="http://schemas.openxmlformats.org/officeDocument/2006/relationships/tags" Target="../tags/tag66.xml"/><Relationship Id="rId12" Type="http://schemas.openxmlformats.org/officeDocument/2006/relationships/tags" Target="../tags/tag6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1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  <a:alpha val="34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11" name="@png2x_02_正文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4" r:link="rId15"/>
          <a:stretch>
            <a:fillRect/>
          </a:stretch>
        </p:blipFill>
        <p:spPr>
          <a:xfrm>
            <a:off x="1587" y="0"/>
            <a:ext cx="4279265" cy="2276475"/>
          </a:xfrm>
          <a:prstGeom prst="rect">
            <a:avLst/>
          </a:prstGeom>
        </p:spPr>
      </p:pic>
      <p:pic>
        <p:nvPicPr>
          <p:cNvPr id="12" name="@png2x_01_正文"/>
          <p:cNvPicPr>
            <a:picLocks noChangeAspect="1"/>
          </p:cNvPicPr>
          <p:nvPr userDrawn="1">
            <p:custDataLst>
              <p:tags r:id="rId16"/>
            </p:custDataLst>
          </p:nvPr>
        </p:nvPicPr>
        <p:blipFill>
          <a:blip r:embed="rId17" r:link="rId15"/>
          <a:stretch>
            <a:fillRect/>
          </a:stretch>
        </p:blipFill>
        <p:spPr>
          <a:xfrm>
            <a:off x="10341913" y="4638501"/>
            <a:ext cx="1847864" cy="2218863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0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1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2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2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65000"/>
              <a:lumOff val="35000"/>
            </a:schemeClr>
          </a:solidFill>
          <a:latin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100" kern="1200">
          <a:solidFill>
            <a:schemeClr val="tx1">
              <a:lumMod val="65000"/>
              <a:lumOff val="35000"/>
            </a:schemeClr>
          </a:solidFill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tags" Target="../tags/tag74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ags" Target="../tags/tag101.xml"/><Relationship Id="rId7" Type="http://schemas.openxmlformats.org/officeDocument/2006/relationships/image" Target="../media/image22.png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tags" Target="../tags/tag100.xml"/><Relationship Id="rId1" Type="http://schemas.openxmlformats.org/officeDocument/2006/relationships/tags" Target="../tags/tag9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03.xml"/><Relationship Id="rId1" Type="http://schemas.openxmlformats.org/officeDocument/2006/relationships/tags" Target="../tags/tag102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tags" Target="../tags/tag79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81.xml"/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tags" Target="../tags/tag80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83.xml"/><Relationship Id="rId2" Type="http://schemas.openxmlformats.org/officeDocument/2006/relationships/image" Target="../media/image12.png"/><Relationship Id="rId1" Type="http://schemas.openxmlformats.org/officeDocument/2006/relationships/tags" Target="../tags/tag82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86.xml"/><Relationship Id="rId3" Type="http://schemas.openxmlformats.org/officeDocument/2006/relationships/image" Target="../media/image13.png"/><Relationship Id="rId2" Type="http://schemas.openxmlformats.org/officeDocument/2006/relationships/tags" Target="../tags/tag85.xml"/><Relationship Id="rId1" Type="http://schemas.openxmlformats.org/officeDocument/2006/relationships/tags" Target="../tags/tag84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89.xml"/><Relationship Id="rId3" Type="http://schemas.openxmlformats.org/officeDocument/2006/relationships/image" Target="../media/image14.png"/><Relationship Id="rId2" Type="http://schemas.openxmlformats.org/officeDocument/2006/relationships/tags" Target="../tags/tag88.xml"/><Relationship Id="rId1" Type="http://schemas.openxmlformats.org/officeDocument/2006/relationships/tags" Target="../tags/tag87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92.xml"/><Relationship Id="rId3" Type="http://schemas.openxmlformats.org/officeDocument/2006/relationships/image" Target="../media/image15.png"/><Relationship Id="rId2" Type="http://schemas.openxmlformats.org/officeDocument/2006/relationships/tags" Target="../tags/tag91.xml"/><Relationship Id="rId1" Type="http://schemas.openxmlformats.org/officeDocument/2006/relationships/tags" Target="../tags/tag90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95.xml"/><Relationship Id="rId3" Type="http://schemas.openxmlformats.org/officeDocument/2006/relationships/image" Target="../media/image16.png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98.xml"/><Relationship Id="rId3" Type="http://schemas.openxmlformats.org/officeDocument/2006/relationships/image" Target="../media/image17.png"/><Relationship Id="rId2" Type="http://schemas.openxmlformats.org/officeDocument/2006/relationships/tags" Target="../tags/tag97.xml"/><Relationship Id="rId1" Type="http://schemas.openxmlformats.org/officeDocument/2006/relationships/tags" Target="../tags/tag9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11530" y="1031240"/>
            <a:ext cx="5974080" cy="2397760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Advanced Sentiment Analysis and Semantic Retrieval System</a:t>
            </a:r>
            <a:endParaRPr lang="en-US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811530" y="3521075"/>
            <a:ext cx="5974080" cy="1186815"/>
          </a:xfrm>
        </p:spPr>
        <p:txBody>
          <a:bodyPr/>
          <a:lstStyle/>
          <a:p>
            <a:r>
              <a:rPr lang="en-US" sz="2400"/>
              <a:t>Ananda Rabidas Mughdo</a:t>
            </a:r>
            <a:br>
              <a:rPr lang="en-US" sz="2400"/>
            </a:br>
            <a:r>
              <a:rPr lang="en-US" sz="2400"/>
              <a:t>20233120010</a:t>
            </a:r>
            <a:endParaRPr lang="en-US" sz="2400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5960" y="188550"/>
            <a:ext cx="10800000" cy="720000"/>
          </a:xfrm>
        </p:spPr>
        <p:txBody>
          <a:bodyPr/>
          <a:p>
            <a:r>
              <a:rPr lang="en-US" altLang="en-US"/>
              <a:t>Live Demo - System in Action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1080135"/>
            <a:ext cx="10800080" cy="2432050"/>
          </a:xfrm>
        </p:spPr>
        <p:txBody>
          <a:bodyPr>
            <a:normAutofit fontScale="50000"/>
          </a:bodyPr>
          <a:p>
            <a:r>
              <a:rPr lang="en-US" altLang="en-US" sz="4800"/>
              <a:t>Positive Case: "I love this product!" → 99.99% confidence.</a:t>
            </a:r>
            <a:endParaRPr lang="en-US" altLang="en-US" sz="4800"/>
          </a:p>
          <a:p>
            <a:endParaRPr lang="en-US" altLang="en-US" sz="2000"/>
          </a:p>
          <a:p>
            <a:endParaRPr lang="en-US" altLang="en-US" sz="2000"/>
          </a:p>
          <a:p>
            <a:endParaRPr lang="en-US" altLang="en-US" sz="2000"/>
          </a:p>
          <a:p>
            <a:pPr marL="0" indent="0">
              <a:buNone/>
            </a:pPr>
            <a:endParaRPr lang="en-US" altLang="en-US" sz="2000"/>
          </a:p>
          <a:p>
            <a:pPr marL="0" indent="0">
              <a:buNone/>
            </a:pPr>
            <a:br>
              <a:rPr lang="en-US" altLang="en-US" sz="2000"/>
            </a:br>
            <a:endParaRPr lang="en-US" altLang="en-US" sz="20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1722120"/>
            <a:ext cx="2454910" cy="15360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325" y="1722120"/>
            <a:ext cx="2144395" cy="1536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6175" y="1722755"/>
            <a:ext cx="3071495" cy="15360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810" y="4443095"/>
            <a:ext cx="4995545" cy="24149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28435" y="4443730"/>
            <a:ext cx="5168900" cy="2414270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695960" y="3519170"/>
            <a:ext cx="9657715" cy="6629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400"/>
              <a:t>Querying "This movie was okay" retrieves conceptual matches like "The food was decent".</a:t>
            </a:r>
            <a:endParaRPr lang="en-US" altLang="en-US" sz="2400"/>
          </a:p>
        </p:txBody>
      </p:sp>
    </p:spTree>
    <p:custDataLst>
      <p:tags r:id="rId8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2934970" y="1450340"/>
            <a:ext cx="7331710" cy="3956685"/>
          </a:xfrm>
        </p:spPr>
        <p:txBody>
          <a:bodyPr/>
          <a:p>
            <a:pPr marL="0" indent="0">
              <a:buNone/>
            </a:pPr>
            <a:r>
              <a:rPr lang="en-US" sz="9600"/>
              <a:t>Thank you</a:t>
            </a:r>
            <a:endParaRPr lang="en-US" sz="9600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Problems</a:t>
            </a:r>
            <a:endParaRPr lang="en-US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51765" y="1781175"/>
            <a:ext cx="4126230" cy="507682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92075" y="217805"/>
            <a:ext cx="3718560" cy="15633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/>
              <a:t>Even though this part says this is the issue. After my prologned suffering i notificed it had to do with several library version compatability 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6985" y="1079500"/>
            <a:ext cx="5835015" cy="329438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8025765" y="1237615"/>
            <a:ext cx="4064000" cy="212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6356985" y="4740910"/>
            <a:ext cx="4820920" cy="15341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000"/>
              <a:t>Several times i built the project but the containers never responded, sometimes after I was done building the container didn’t even show at the docker container</a:t>
            </a:r>
            <a:endParaRPr lang="en-US" sz="2000"/>
          </a:p>
        </p:txBody>
      </p:sp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5360035" y="120650"/>
            <a:ext cx="4560570" cy="1663065"/>
          </a:xfrm>
        </p:spPr>
        <p:txBody>
          <a:bodyPr/>
          <a:p>
            <a:r>
              <a:rPr lang="en-US" sz="2000"/>
              <a:t>In before I started the project I didn’t do this part so while I was building it stopped several times.</a:t>
            </a:r>
            <a:endParaRPr lang="en-US" sz="2000"/>
          </a:p>
        </p:txBody>
      </p:sp>
      <p:pic>
        <p:nvPicPr>
          <p:cNvPr id="4" name="Picture 3" descr="47989a803bcb69d4ad5efa06e3862e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50"/>
            <a:ext cx="5149215" cy="6616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0035" y="1978660"/>
            <a:ext cx="3556000" cy="162814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5360035" y="3954145"/>
            <a:ext cx="4064000" cy="1125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/>
              <a:t>Sometimes it even got stuck at certain number not responding </a:t>
            </a:r>
            <a:endParaRPr lang="en-US"/>
          </a:p>
        </p:txBody>
      </p:sp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612265" y="992505"/>
            <a:ext cx="8663940" cy="487362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System Architecture Overview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en-US" sz="2000"/>
              <a:t>A linear workflow processing data from user input to final retrieval.</a:t>
            </a:r>
            <a:endParaRPr lang="en-US" altLang="en-US" sz="2000"/>
          </a:p>
          <a:p>
            <a:r>
              <a:rPr lang="en-US" altLang="en-US" sz="2000"/>
              <a:t>Dual-Path Inference: Simultaneous sentiment classification and vectorization.</a:t>
            </a:r>
            <a:endParaRPr lang="en-US" altLang="en-US" sz="2000"/>
          </a:p>
          <a:p>
            <a:r>
              <a:rPr lang="en-US" altLang="en-US" sz="2000"/>
              <a:t>Feedback Loop: Real-time visualization through Gradio UI.</a:t>
            </a:r>
            <a:endParaRPr lang="en-US" altLang="en-US" sz="2000"/>
          </a:p>
        </p:txBody>
      </p:sp>
      <p:pic>
        <p:nvPicPr>
          <p:cNvPr id="5" name="Picture 5" descr="ML pipelin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3088005"/>
            <a:ext cx="10799445" cy="325691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Machine Learning Models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en-US" sz="2000"/>
              <a:t>Classification: distilbert-base-uncased-finetuned-sst-2-english.</a:t>
            </a:r>
            <a:endParaRPr lang="en-US" altLang="en-US" sz="2000"/>
          </a:p>
          <a:p>
            <a:r>
              <a:rPr lang="en-US" altLang="en-US" sz="2000"/>
              <a:t>Chosen for 91.3% accuracy and high computational efficiency.</a:t>
            </a:r>
            <a:endParaRPr lang="en-US" altLang="en-US" sz="2000"/>
          </a:p>
          <a:p>
            <a:r>
              <a:rPr lang="en-US" altLang="en-US" sz="2000"/>
              <a:t>Embedding: all-MiniLM-L6-v2.</a:t>
            </a:r>
            <a:endParaRPr lang="en-US" altLang="en-US" sz="2000"/>
          </a:p>
          <a:p>
            <a:r>
              <a:rPr lang="en-US" altLang="en-US" sz="2000"/>
              <a:t>Generates 384-dimensional dense vectors where spatial distance equals meaning.</a:t>
            </a:r>
            <a:endParaRPr lang="en-US" altLang="en-US" sz="20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990" y="3470275"/>
            <a:ext cx="6932295" cy="30378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Data Preprocessing Workflow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en-US" sz="2000"/>
              <a:t>5-Stage Pipeline: URL/HTML removal, character standardization, case normalization, and whitespace cleanup.</a:t>
            </a:r>
            <a:endParaRPr lang="en-US" altLang="en-US" sz="2000"/>
          </a:p>
          <a:p>
            <a:r>
              <a:rPr lang="en-US" altLang="en-US" sz="2000"/>
              <a:t>Context Preservation: Intentionally avoids stopword removal and stemming to help Transformers retain full contextual meaning.</a:t>
            </a:r>
            <a:endParaRPr lang="en-US" altLang="en-US" sz="2000"/>
          </a:p>
        </p:txBody>
      </p:sp>
      <p:pic>
        <p:nvPicPr>
          <p:cNvPr id="6" name="Picture 6" descr="Data preprocessing workflow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25" y="3429000"/>
            <a:ext cx="10801350" cy="264223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5960" y="111080"/>
            <a:ext cx="10800000" cy="720000"/>
          </a:xfrm>
        </p:spPr>
        <p:txBody>
          <a:bodyPr/>
          <a:p>
            <a:r>
              <a:rPr lang="en-US" altLang="en-US"/>
              <a:t>Vector Database (Semantic Memory)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831214"/>
            <a:ext cx="10800000" cy="4873625"/>
          </a:xfrm>
        </p:spPr>
        <p:txBody>
          <a:bodyPr/>
          <a:p>
            <a:r>
              <a:rPr lang="en-US" altLang="en-US" sz="2000"/>
              <a:t>HNSW Indexing: High-speed approximate nearest neighbor search for results in milliseconds.</a:t>
            </a:r>
            <a:endParaRPr lang="en-US" altLang="en-US" sz="2000"/>
          </a:p>
          <a:p>
            <a:r>
              <a:rPr lang="en-US" altLang="en-US" sz="2000"/>
              <a:t>Persistent Storage: Data survives system restarts through Docker volumes.</a:t>
            </a:r>
            <a:endParaRPr lang="en-US" altLang="en-US" sz="2000"/>
          </a:p>
          <a:p>
            <a:r>
              <a:rPr lang="en-US" altLang="en-US" sz="2000"/>
              <a:t>Hybrid Search: Combines semantic similarity with metadata filtering ( "Find similar NEGATIVE reviews").</a:t>
            </a:r>
            <a:endParaRPr lang="en-US" altLang="en-US" sz="2000"/>
          </a:p>
        </p:txBody>
      </p:sp>
      <p:pic>
        <p:nvPicPr>
          <p:cNvPr id="4" name="Picture 1" descr="ChromaDB Vector Database Architectur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" y="2760980"/>
            <a:ext cx="11530965" cy="409765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5960" y="142195"/>
            <a:ext cx="10800000" cy="720000"/>
          </a:xfrm>
        </p:spPr>
        <p:txBody>
          <a:bodyPr/>
          <a:p>
            <a:r>
              <a:rPr lang="en-US" altLang="en-US"/>
              <a:t>Docker Deployment Strategy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992505"/>
            <a:ext cx="10800080" cy="1592580"/>
          </a:xfrm>
        </p:spPr>
        <p:txBody>
          <a:bodyPr/>
          <a:p>
            <a:r>
              <a:rPr lang="en-US" altLang="en-US" sz="2000"/>
              <a:t>Service Isolation: Decoupled ml-app and chroma-db services.</a:t>
            </a:r>
            <a:endParaRPr lang="en-US" altLang="en-US" sz="2000"/>
          </a:p>
          <a:p>
            <a:r>
              <a:rPr lang="en-US" altLang="en-US" sz="2000"/>
              <a:t>Inter-container DNS: Communication via a Bridge Network using service names instead of IPs.</a:t>
            </a:r>
            <a:endParaRPr lang="en-US" altLang="en-US" sz="2000"/>
          </a:p>
          <a:p>
            <a:r>
              <a:rPr lang="en-US" altLang="en-US" sz="2000"/>
              <a:t>Reliability: Implemented _connect_with_retry logic to handle asynchronous service booting.</a:t>
            </a:r>
            <a:endParaRPr lang="en-US" altLang="en-US" sz="2000"/>
          </a:p>
        </p:txBody>
      </p:sp>
      <p:pic>
        <p:nvPicPr>
          <p:cNvPr id="4" name="Picture 4" descr="Docker Container Architectur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" y="2715895"/>
            <a:ext cx="11786235" cy="41427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38020"/>
</p:tagLst>
</file>

<file path=ppt/tags/tag102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38020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28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28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5"/>
  <p:tag name="KSO_WM_UNIT_ID" val="_11*f*5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020"/>
</p:tagLst>
</file>

<file path=ppt/tags/tag69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6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020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20"/>
</p:tagLst>
</file>

<file path=ppt/tags/tag7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020_1*a*1"/>
  <p:tag name="KSO_WM_TEMPLATE_CATEGORY" val="custom"/>
  <p:tag name="KSO_WM_TEMPLATE_INDEX" val="20238020"/>
  <p:tag name="KSO_WM_UNIT_LAYERLEVEL" val="1"/>
  <p:tag name="KSO_WM_TAG_VERSION" val="3.0"/>
  <p:tag name="KSO_WM_BEAUTIFY_FLAG" val="#wm#"/>
  <p:tag name="KSO_WM_UNIT_PRESET_TEXT" val="Your title here"/>
</p:tagLst>
</file>

<file path=ppt/tags/tag75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8020_1*f*4"/>
  <p:tag name="KSO_WM_TEMPLATE_CATEGORY" val="custom"/>
  <p:tag name="KSO_WM_TEMPLATE_INDEX" val="20238020"/>
  <p:tag name="KSO_WM_UNIT_LAYERLEVEL" val="1"/>
  <p:tag name="KSO_WM_TAG_VERSION" val="3.0"/>
  <p:tag name="KSO_WM_BEAUTIFY_FLAG" val="#wm#"/>
  <p:tag name="KSO_WM_UNIT_PRESET_TEXT" val="Name"/>
</p:tagLst>
</file>

<file path=ppt/tags/tag76.xml><?xml version="1.0" encoding="utf-8"?>
<p:tagLst xmlns:p="http://schemas.openxmlformats.org/presentationml/2006/main">
  <p:tag name="KSO_WM_TEMPLATE_THUMBS_INDEX" val="1、9"/>
  <p:tag name="KSO_WM_SPECIAL_SOURCE" val="bdnull"/>
  <p:tag name="KSO_WM_SLIDE_ID" val="custom20238020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8020"/>
  <p:tag name="KSO_WM_SLIDE_LAYOUT" val="a_b_f"/>
  <p:tag name="KSO_WM_SLIDE_LAYOUT_CNT" val="1_1_1"/>
  <p:tag name="KSO_WM_SLIDE_THEME_ID" val="3321029"/>
  <p:tag name="KSO_WM_SLIDE_THEME_NAME" val="Z_20238020_Purple Minimalist"/>
</p:tagLst>
</file>

<file path=ppt/tags/tag7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7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38020"/>
</p:tagLst>
</file>

<file path=ppt/tags/tag8.xml><?xml version="1.0" encoding="utf-8"?>
<p:tagLst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_1*f*4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38020"/>
</p:tagLst>
</file>

<file path=ppt/tags/tag82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38020"/>
</p:tagLst>
</file>

<file path=ppt/tags/tag8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85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38020"/>
</p:tagLst>
</file>

<file path=ppt/tags/tag8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38020"/>
</p:tagLst>
</file>

<file path=ppt/tags/tag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91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38020"/>
</p:tagLst>
</file>

<file path=ppt/tags/tag9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94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38020"/>
</p:tagLst>
</file>

<file path=ppt/tags/tag9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38020"/>
</p:tagLst>
</file>

<file path=ppt/tags/tag9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自定义 185">
      <a:dk1>
        <a:srgbClr val="000000"/>
      </a:dk1>
      <a:lt1>
        <a:srgbClr val="FFFFFF"/>
      </a:lt1>
      <a:dk2>
        <a:srgbClr val="4E0054"/>
      </a:dk2>
      <a:lt2>
        <a:srgbClr val="FCEBFF"/>
      </a:lt2>
      <a:accent1>
        <a:srgbClr val="6E58F6"/>
      </a:accent1>
      <a:accent2>
        <a:srgbClr val="4530E1"/>
      </a:accent2>
      <a:accent3>
        <a:srgbClr val="A749E1"/>
      </a:accent3>
      <a:accent4>
        <a:srgbClr val="3B67FF"/>
      </a:accent4>
      <a:accent5>
        <a:srgbClr val="1EA2ED"/>
      </a:accent5>
      <a:accent6>
        <a:srgbClr val="63CC7A"/>
      </a:accent6>
      <a:hlink>
        <a:srgbClr val="304FFE"/>
      </a:hlink>
      <a:folHlink>
        <a:srgbClr val="492067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2055</Words>
  <Application>WPS Presentation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SimSun</vt:lpstr>
      <vt:lpstr>Wingdings</vt:lpstr>
      <vt:lpstr>Lato</vt:lpstr>
      <vt:lpstr>Segoe Print</vt:lpstr>
      <vt:lpstr>Manrope ExtraBold</vt:lpstr>
      <vt:lpstr>Microsoft YaHei</vt:lpstr>
      <vt:lpstr>Arial Unicode MS</vt:lpstr>
      <vt:lpstr>Calibri Light</vt:lpstr>
      <vt:lpstr>Calibri</vt:lpstr>
      <vt:lpstr>Office Theme</vt:lpstr>
      <vt:lpstr>1_Office Theme</vt:lpstr>
      <vt:lpstr>Advanced Sentiment Analysis and Semantic Retrieval System</vt:lpstr>
      <vt:lpstr>Problems</vt:lpstr>
      <vt:lpstr>PowerPoint 演示文稿</vt:lpstr>
      <vt:lpstr>PowerPoint 演示文稿</vt:lpstr>
      <vt:lpstr>System Architecture Overview</vt:lpstr>
      <vt:lpstr>Machine Learning Models</vt:lpstr>
      <vt:lpstr>Data Preprocessing Workflow</vt:lpstr>
      <vt:lpstr>Vector Database (Semantic Memory)</vt:lpstr>
      <vt:lpstr>Docker Deployment Strategy</vt:lpstr>
      <vt:lpstr>Live Demo - System in Action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Ananda Rabidas Mugdho</cp:lastModifiedBy>
  <cp:revision>4</cp:revision>
  <dcterms:created xsi:type="dcterms:W3CDTF">2025-07-23T00:59:00Z</dcterms:created>
  <dcterms:modified xsi:type="dcterms:W3CDTF">2025-12-23T12:28:45Z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53D98EA922644B478A13410A32A3BB50_13</vt:lpwstr>
  </property>
  <property fmtid="{D5CDD505-2E9C-101B-9397-08002B2CF9AE}" pid="3" name="KSOProductBuildVer">
    <vt:lpwstr>1033-12.2.0.23196</vt:lpwstr>
  </property>
</Properties>
</file>

<file path=docProps/thumbnail.jpeg>
</file>